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47" r:id="rId9"/>
  </p:sldMasterIdLst>
  <p:notesMasterIdLst>
    <p:notesMasterId r:id="rId33"/>
  </p:notesMasterIdLst>
  <p:handoutMasterIdLst>
    <p:handoutMasterId r:id="rId34"/>
  </p:handoutMasterIdLst>
  <p:sldIdLst>
    <p:sldId id="500" r:id="rId10"/>
    <p:sldId id="1904" r:id="rId11"/>
    <p:sldId id="1913" r:id="rId12"/>
    <p:sldId id="1914" r:id="rId13"/>
    <p:sldId id="3162" r:id="rId14"/>
    <p:sldId id="3163" r:id="rId15"/>
    <p:sldId id="3171" r:id="rId16"/>
    <p:sldId id="3172" r:id="rId17"/>
    <p:sldId id="3173" r:id="rId18"/>
    <p:sldId id="3178" r:id="rId19"/>
    <p:sldId id="501" r:id="rId20"/>
    <p:sldId id="3177" r:id="rId21"/>
    <p:sldId id="1911" r:id="rId22"/>
    <p:sldId id="302" r:id="rId23"/>
    <p:sldId id="3167" r:id="rId24"/>
    <p:sldId id="3168" r:id="rId25"/>
    <p:sldId id="3164" r:id="rId26"/>
    <p:sldId id="3165" r:id="rId27"/>
    <p:sldId id="3166" r:id="rId28"/>
    <p:sldId id="3175" r:id="rId29"/>
    <p:sldId id="509" r:id="rId30"/>
    <p:sldId id="265" r:id="rId31"/>
    <p:sldId id="292" r:id="rId3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1904"/>
            <p14:sldId id="1913"/>
            <p14:sldId id="1914"/>
            <p14:sldId id="3162"/>
            <p14:sldId id="3163"/>
            <p14:sldId id="3171"/>
            <p14:sldId id="3172"/>
            <p14:sldId id="3173"/>
            <p14:sldId id="3178"/>
            <p14:sldId id="501"/>
            <p14:sldId id="3177"/>
            <p14:sldId id="1911"/>
            <p14:sldId id="302"/>
            <p14:sldId id="3167"/>
            <p14:sldId id="3168"/>
            <p14:sldId id="3164"/>
            <p14:sldId id="3165"/>
            <p14:sldId id="3166"/>
            <p14:sldId id="3175"/>
            <p14:sldId id="509"/>
            <p14:sldId id="265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44A8C-AEA5-5A4B-B9CD-417A869F3702}" v="4" dt="2024-07-08T16:47:45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93878" autoAdjust="0"/>
  </p:normalViewPr>
  <p:slideViewPr>
    <p:cSldViewPr>
      <p:cViewPr varScale="1">
        <p:scale>
          <a:sx n="120" d="100"/>
          <a:sy n="120" d="100"/>
        </p:scale>
        <p:origin x="11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Gamal M Mostafa Abdo" userId="a714cb67-05a0-476b-a83a-e1e73bd0e875" providerId="ADAL" clId="{1DE44A8C-AEA5-5A4B-B9CD-417A869F3702}"/>
    <pc:docChg chg="custSel delSld modSld sldOrd modSection">
      <pc:chgData name="Mohammad Gamal M Mostafa Abdo" userId="a714cb67-05a0-476b-a83a-e1e73bd0e875" providerId="ADAL" clId="{1DE44A8C-AEA5-5A4B-B9CD-417A869F3702}" dt="2024-07-10T21:10:39.001" v="17" actId="2696"/>
      <pc:docMkLst>
        <pc:docMk/>
      </pc:docMkLst>
      <pc:sldChg chg="del">
        <pc:chgData name="Mohammad Gamal M Mostafa Abdo" userId="a714cb67-05a0-476b-a83a-e1e73bd0e875" providerId="ADAL" clId="{1DE44A8C-AEA5-5A4B-B9CD-417A869F3702}" dt="2024-07-10T21:10:39.001" v="17" actId="2696"/>
        <pc:sldMkLst>
          <pc:docMk/>
          <pc:sldMk cId="3119948442" sldId="289"/>
        </pc:sldMkLst>
      </pc:sldChg>
      <pc:sldChg chg="del">
        <pc:chgData name="Mohammad Gamal M Mostafa Abdo" userId="a714cb67-05a0-476b-a83a-e1e73bd0e875" providerId="ADAL" clId="{1DE44A8C-AEA5-5A4B-B9CD-417A869F3702}" dt="2024-07-10T21:10:37.968" v="16" actId="2696"/>
        <pc:sldMkLst>
          <pc:docMk/>
          <pc:sldMk cId="1959217447" sldId="290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701895226" sldId="501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34018512" sldId="1911"/>
        </pc:sldMkLst>
      </pc:sldChg>
      <pc:sldChg chg="del">
        <pc:chgData name="Mohammad Gamal M Mostafa Abdo" userId="a714cb67-05a0-476b-a83a-e1e73bd0e875" providerId="ADAL" clId="{1DE44A8C-AEA5-5A4B-B9CD-417A869F3702}" dt="2024-07-10T21:10:36.105" v="14" actId="2696"/>
        <pc:sldMkLst>
          <pc:docMk/>
          <pc:sldMk cId="273283285" sldId="3154"/>
        </pc:sldMkLst>
      </pc:sldChg>
      <pc:sldChg chg="del">
        <pc:chgData name="Mohammad Gamal M Mostafa Abdo" userId="a714cb67-05a0-476b-a83a-e1e73bd0e875" providerId="ADAL" clId="{1DE44A8C-AEA5-5A4B-B9CD-417A869F3702}" dt="2024-07-10T21:07:56.153" v="13" actId="2696"/>
        <pc:sldMkLst>
          <pc:docMk/>
          <pc:sldMk cId="839186658" sldId="3161"/>
        </pc:sldMkLst>
      </pc:sldChg>
      <pc:sldChg chg="modSp mod modNotes">
        <pc:chgData name="Mohammad Gamal M Mostafa Abdo" userId="a714cb67-05a0-476b-a83a-e1e73bd0e875" providerId="ADAL" clId="{1DE44A8C-AEA5-5A4B-B9CD-417A869F3702}" dt="2024-07-08T16:47:31.926" v="6" actId="1076"/>
        <pc:sldMkLst>
          <pc:docMk/>
          <pc:sldMk cId="2576259792" sldId="3162"/>
        </pc:sldMkLst>
        <pc:picChg chg="mod">
          <ac:chgData name="Mohammad Gamal M Mostafa Abdo" userId="a714cb67-05a0-476b-a83a-e1e73bd0e875" providerId="ADAL" clId="{1DE44A8C-AEA5-5A4B-B9CD-417A869F3702}" dt="2024-07-08T16:47:23.563" v="5" actId="14826"/>
          <ac:picMkLst>
            <pc:docMk/>
            <pc:sldMk cId="2576259792" sldId="3162"/>
            <ac:picMk id="5" creationId="{CE82DA43-EA79-E4C6-357A-D407D70FA4C3}"/>
          </ac:picMkLst>
        </pc:picChg>
        <pc:picChg chg="mod">
          <ac:chgData name="Mohammad Gamal M Mostafa Abdo" userId="a714cb67-05a0-476b-a83a-e1e73bd0e875" providerId="ADAL" clId="{1DE44A8C-AEA5-5A4B-B9CD-417A869F3702}" dt="2024-07-08T16:47:31.926" v="6" actId="1076"/>
          <ac:picMkLst>
            <pc:docMk/>
            <pc:sldMk cId="2576259792" sldId="3162"/>
            <ac:picMk id="6" creationId="{033B328A-CDCC-7536-D933-CE06633CB321}"/>
          </ac:picMkLst>
        </pc:picChg>
      </pc:sldChg>
      <pc:sldChg chg="modSp mod modNotes">
        <pc:chgData name="Mohammad Gamal M Mostafa Abdo" userId="a714cb67-05a0-476b-a83a-e1e73bd0e875" providerId="ADAL" clId="{1DE44A8C-AEA5-5A4B-B9CD-417A869F3702}" dt="2024-07-08T16:47:58.773" v="11" actId="14100"/>
        <pc:sldMkLst>
          <pc:docMk/>
          <pc:sldMk cId="4282846159" sldId="3163"/>
        </pc:sldMkLst>
        <pc:picChg chg="mod">
          <ac:chgData name="Mohammad Gamal M Mostafa Abdo" userId="a714cb67-05a0-476b-a83a-e1e73bd0e875" providerId="ADAL" clId="{1DE44A8C-AEA5-5A4B-B9CD-417A869F3702}" dt="2024-07-08T16:47:58.773" v="11" actId="14100"/>
          <ac:picMkLst>
            <pc:docMk/>
            <pc:sldMk cId="4282846159" sldId="3163"/>
            <ac:picMk id="7" creationId="{10200CCB-3AB3-B22C-2473-37553C79C240}"/>
          </ac:picMkLst>
        </pc:picChg>
      </pc:sldChg>
      <pc:sldChg chg="del">
        <pc:chgData name="Mohammad Gamal M Mostafa Abdo" userId="a714cb67-05a0-476b-a83a-e1e73bd0e875" providerId="ADAL" clId="{1DE44A8C-AEA5-5A4B-B9CD-417A869F3702}" dt="2024-07-10T21:10:37.213" v="15" actId="2696"/>
        <pc:sldMkLst>
          <pc:docMk/>
          <pc:sldMk cId="1311836517" sldId="3174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93289938" sldId="3177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1368977749" sldId="31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3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20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044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52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79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5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94249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80315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89117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418097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8697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86366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241782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96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63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2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7999"/>
            <a:ext cx="8128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19"/>
            <a:ext cx="12192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0"/>
            <a:ext cx="12192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5024" y="5910196"/>
            <a:ext cx="3191256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142" y="455004"/>
            <a:ext cx="216700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86188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215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56071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4314" y="6492875"/>
            <a:ext cx="434428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8213" y="473075"/>
            <a:ext cx="10415587" cy="293688"/>
          </a:xfrm>
        </p:spPr>
        <p:txBody>
          <a:bodyPr anchor="b"/>
          <a:lstStyle>
            <a:lvl1pPr marL="0" indent="0"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28611"/>
            <a:ext cx="3825875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15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8561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8290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607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447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805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274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39790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8720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1354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93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19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7/10/24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812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0723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010237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295278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1790731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844990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1816821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9695175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2715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2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Sparse Sensing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6" y="2801136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</p:spPr>
            <p:txBody>
              <a:bodyPr/>
              <a:lstStyle/>
              <a:p>
                <a:r>
                  <a:rPr lang="en-US" dirty="0"/>
                  <a:t>Opti-Twist unconstrained reconstruction:</a:t>
                </a:r>
              </a:p>
              <a:p>
                <a:r>
                  <a:rPr lang="en-US" dirty="0"/>
                  <a:t>Input features: </a:t>
                </a:r>
                <a:r>
                  <a:rPr lang="en-US" i="1" dirty="0"/>
                  <a:t>x, y, temperature (Temperature is the state variable, that’s why for now it is among the features and targets)</a:t>
                </a:r>
              </a:p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Please use 4 modes, SVD basis, and 4 sensors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  <a:blipFill>
                <a:blip r:embed="rId3"/>
                <a:stretch>
                  <a:fillRect l="-1498" t="-4545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testSPSLOptiTwist.xml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1295400"/>
            <a:ext cx="11277600" cy="44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`cd ~/projects/raven/doc/workshop/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SparseSensing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/exercises`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the path to the needed files in the &lt;Files&gt; node.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the input names in the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LoadCSV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IOStep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Model in the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PostProcess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 step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&lt;Models&gt; block: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Goal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of the analysis: Is it reconstruction or classification?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features: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all the features used in the training. Refer to the csv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nModes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and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nSensors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should be set to 4. Please try different values, what happens if they are not equal?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the raven input: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testSPSLOptiTwist.xml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328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3323415"/>
            <a:ext cx="5257766" cy="1586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100" y="2139472"/>
            <a:ext cx="5070638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EB5-05FA-6035-2394-95A4B1A85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169" y="1627907"/>
            <a:ext cx="5586831" cy="4645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6E23D-4959-B7C3-475E-BD30D4D3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69A01-A564-BC70-3B92-3D2D619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1686167" cy="100879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Industrial App. 1 - Nuclear Fuel Capsules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2F48-C65B-C794-3EB5-78610DC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0" y="2306980"/>
            <a:ext cx="5200191" cy="3678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761639-9DF1-17EE-24EF-4542F1E149BE}"/>
              </a:ext>
            </a:extLst>
          </p:cNvPr>
          <p:cNvSpPr txBox="1">
            <a:spLocks/>
          </p:cNvSpPr>
          <p:nvPr/>
        </p:nvSpPr>
        <p:spPr>
          <a:xfrm>
            <a:off x="480067" y="1094485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1 : Optimize height (Z-axis) at which thermocouples should be placed inside the fuel to reconstruct fuel temperature profile.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2 : Choose best thermocouple locations on the graphite holder from all the green holes shown in Figure 1 to reconstruct the fuel temperature profile.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F462A-A9CC-0FC5-AB1A-2F99B9867367}"/>
              </a:ext>
            </a:extLst>
          </p:cNvPr>
          <p:cNvSpPr txBox="1"/>
          <p:nvPr/>
        </p:nvSpPr>
        <p:spPr>
          <a:xfrm>
            <a:off x="480067" y="5991621"/>
            <a:ext cx="64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1 : Top view of Graphite Holder 5 with thermocouple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0972-AAFE-1D41-68FD-D81485981F8C}"/>
              </a:ext>
            </a:extLst>
          </p:cNvPr>
          <p:cNvSpPr txBox="1"/>
          <p:nvPr/>
        </p:nvSpPr>
        <p:spPr>
          <a:xfrm>
            <a:off x="7460880" y="6012204"/>
            <a:ext cx="387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2 : Graphite Holder 5 with fuel in 3D.</a:t>
            </a:r>
          </a:p>
        </p:txBody>
      </p:sp>
    </p:spTree>
    <p:extLst>
      <p:ext uri="{BB962C8B-B14F-4D97-AF65-F5344CB8AC3E}">
        <p14:creationId xmlns:p14="http://schemas.microsoft.com/office/powerpoint/2010/main" val="317002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244-04EC-244E-BB50-B308B0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5555"/>
          </a:xfrm>
        </p:spPr>
        <p:txBody>
          <a:bodyPr/>
          <a:lstStyle/>
          <a:p>
            <a:r>
              <a:rPr lang="en-US" dirty="0"/>
              <a:t>TRISO Fuel Irradiation Experiment</a:t>
            </a:r>
          </a:p>
        </p:txBody>
      </p:sp>
      <p:pic>
        <p:nvPicPr>
          <p:cNvPr id="5" name="Picture 4" descr="A circular pattern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F244D9FA-B09A-0A47-BBE7-E8804AE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73" y="1156059"/>
            <a:ext cx="4178204" cy="2726828"/>
          </a:xfrm>
          <a:prstGeom prst="rect">
            <a:avLst/>
          </a:prstGeom>
        </p:spPr>
      </p:pic>
      <p:pic>
        <p:nvPicPr>
          <p:cNvPr id="7" name="Picture 6" descr="A circular pattern with arrows pointing to the center&#10;&#10;Description automatically generated with medium confidence">
            <a:extLst>
              <a:ext uri="{FF2B5EF4-FFF2-40B4-BE49-F238E27FC236}">
                <a16:creationId xmlns:a16="http://schemas.microsoft.com/office/drawing/2014/main" id="{5EDFCEBF-1A41-B34C-8F4A-D4FC131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" y="1156059"/>
            <a:ext cx="4178204" cy="272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5FE0B-B9AF-0D43-B4F1-2A6090A42FC2}"/>
              </a:ext>
            </a:extLst>
          </p:cNvPr>
          <p:cNvSpPr txBox="1"/>
          <p:nvPr/>
        </p:nvSpPr>
        <p:spPr>
          <a:xfrm>
            <a:off x="5601855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C7682-1A06-5C4C-8485-4BDA97BDCE00}"/>
              </a:ext>
            </a:extLst>
          </p:cNvPr>
          <p:cNvSpPr txBox="1"/>
          <p:nvPr/>
        </p:nvSpPr>
        <p:spPr>
          <a:xfrm>
            <a:off x="1423651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Unconstrained</a:t>
            </a:r>
          </a:p>
        </p:txBody>
      </p:sp>
      <p:pic>
        <p:nvPicPr>
          <p:cNvPr id="11" name="Picture 10" descr="A computer generated image of a circular pattern&#10;&#10;Description automatically generated">
            <a:extLst>
              <a:ext uri="{FF2B5EF4-FFF2-40B4-BE49-F238E27FC236}">
                <a16:creationId xmlns:a16="http://schemas.microsoft.com/office/drawing/2014/main" id="{1E28B9CA-1B61-1E48-A6B9-D53A119F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69" y="1105862"/>
            <a:ext cx="4187577" cy="2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08819-F5B4-894A-8B63-62AB890A5F0F}"/>
              </a:ext>
            </a:extLst>
          </p:cNvPr>
          <p:cNvSpPr txBox="1"/>
          <p:nvPr/>
        </p:nvSpPr>
        <p:spPr>
          <a:xfrm>
            <a:off x="9606824" y="38051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1D8CAAA-9BC8-B140-8117-C12A17B13D04}"/>
              </a:ext>
            </a:extLst>
          </p:cNvPr>
          <p:cNvGraphicFramePr>
            <a:graphicFrameLocks noGrp="1"/>
          </p:cNvGraphicFramePr>
          <p:nvPr/>
        </p:nvGraphicFramePr>
        <p:xfrm>
          <a:off x="-7127" y="4174433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12.3080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14.1535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CEA1E8-AD0A-0E44-9B7A-576E2B93E724}"/>
              </a:ext>
            </a:extLst>
          </p:cNvPr>
          <p:cNvGraphicFramePr>
            <a:graphicFrameLocks noGrp="1"/>
          </p:cNvGraphicFramePr>
          <p:nvPr/>
        </p:nvGraphicFramePr>
        <p:xfrm>
          <a:off x="4076751" y="4174431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A12064-208B-5B48-9FF8-E6FB026F3165}"/>
              </a:ext>
            </a:extLst>
          </p:cNvPr>
          <p:cNvGraphicFramePr>
            <a:graphicFrameLocks noGrp="1"/>
          </p:cNvGraphicFramePr>
          <p:nvPr/>
        </p:nvGraphicFramePr>
        <p:xfrm>
          <a:off x="8052469" y="4174430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9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A7B6-63CF-3942-A6B9-77601A6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286440" cy="461815"/>
          </a:xfrm>
        </p:spPr>
        <p:txBody>
          <a:bodyPr/>
          <a:lstStyle/>
          <a:p>
            <a:r>
              <a:rPr lang="en-US" dirty="0"/>
              <a:t>TRISO Fuel Temperature Reconstruction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5AD33E-6D2B-D544-B9DB-2E704062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020417"/>
            <a:ext cx="4157043" cy="511111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97956-77E5-9449-A54B-F35C4ECF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75" y="914399"/>
            <a:ext cx="5967003" cy="345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A6C6-7CFD-FC47-AFF9-5C641DEC8B94}"/>
              </a:ext>
            </a:extLst>
          </p:cNvPr>
          <p:cNvSpPr txBox="1"/>
          <p:nvPr/>
        </p:nvSpPr>
        <p:spPr>
          <a:xfrm>
            <a:off x="5419375" y="4366038"/>
            <a:ext cx="6599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(a-c) Temperature profile reconstructions (d-e) Relative reconstruction errors. Unconstrained optimization leads to a maximum reconstruction error of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0.75%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while introduction constraints results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1%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b,e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). Random sensor placement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c,f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results in inaccurate reconstructions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25%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compared to that of optimized sensor locations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1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D409-E051-924A-822B-521C00BF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5494"/>
            <a:ext cx="10415648" cy="422059"/>
          </a:xfrm>
        </p:spPr>
        <p:txBody>
          <a:bodyPr/>
          <a:lstStyle/>
          <a:p>
            <a:r>
              <a:rPr lang="en-US" dirty="0"/>
              <a:t>Industrial Application 2: Sensor Placement for Steam generator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40EB-AAED-1E4B-8619-5DEA6F6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085841"/>
            <a:ext cx="7291237" cy="509629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2C2369E-B3A5-384F-B01C-F0D449B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79" y="2044107"/>
            <a:ext cx="1656880" cy="256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0C2DD-4744-794B-AB84-6A34A127BA13}"/>
              </a:ext>
            </a:extLst>
          </p:cNvPr>
          <p:cNvSpPr txBox="1"/>
          <p:nvPr/>
        </p:nvSpPr>
        <p:spPr>
          <a:xfrm>
            <a:off x="938151" y="4996469"/>
            <a:ext cx="24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Baffles = Constraints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646EB-F630-2442-8FAF-38EF2800A87D}"/>
              </a:ext>
            </a:extLst>
          </p:cNvPr>
          <p:cNvCxnSpPr>
            <a:cxnSpLocks/>
          </p:cNvCxnSpPr>
          <p:nvPr/>
        </p:nvCxnSpPr>
        <p:spPr>
          <a:xfrm flipV="1">
            <a:off x="2371119" y="4611757"/>
            <a:ext cx="0" cy="384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FE95E-1012-D24A-8458-C4777DC27C7F}"/>
              </a:ext>
            </a:extLst>
          </p:cNvPr>
          <p:cNvCxnSpPr>
            <a:cxnSpLocks/>
          </p:cNvCxnSpPr>
          <p:nvPr/>
        </p:nvCxnSpPr>
        <p:spPr>
          <a:xfrm flipH="1">
            <a:off x="3028173" y="3327932"/>
            <a:ext cx="643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3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F8CB-5373-9045-8BE1-6089A215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0524979" cy="395555"/>
          </a:xfrm>
        </p:spPr>
        <p:txBody>
          <a:bodyPr/>
          <a:lstStyle/>
          <a:p>
            <a:r>
              <a:rPr lang="en-US" dirty="0"/>
              <a:t>1D Steam Generator Temperature Modeling Results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9B8F0E81-3074-F04A-AD61-0C9B210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9"/>
            <a:ext cx="3988904" cy="2646297"/>
          </a:xfrm>
          <a:prstGeom prst="rect">
            <a:avLst/>
          </a:prstGeom>
        </p:spPr>
      </p:pic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C83B092-A0D5-1D49-831B-3F874F7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4" y="1127989"/>
            <a:ext cx="3988904" cy="2646297"/>
          </a:xfrm>
          <a:prstGeom prst="rect">
            <a:avLst/>
          </a:prstGeom>
        </p:spPr>
      </p:pic>
      <p:pic>
        <p:nvPicPr>
          <p:cNvPr id="10" name="Picture 9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D99C12D3-9051-8443-85A1-DFDA5B89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14" y="1090757"/>
            <a:ext cx="4251186" cy="2720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766B3-571C-844B-912C-CE1D4142E9EB}"/>
              </a:ext>
            </a:extLst>
          </p:cNvPr>
          <p:cNvSpPr txBox="1"/>
          <p:nvPr/>
        </p:nvSpPr>
        <p:spPr>
          <a:xfrm>
            <a:off x="0" y="3626850"/>
            <a:ext cx="492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a) Constrained sensor reconstruction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0.9%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1D37-5F55-C548-B08C-9DACF1664FC5}"/>
              </a:ext>
            </a:extLst>
          </p:cNvPr>
          <p:cNvSpPr txBox="1"/>
          <p:nvPr/>
        </p:nvSpPr>
        <p:spPr>
          <a:xfrm>
            <a:off x="4399723" y="3626850"/>
            <a:ext cx="44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b) Max reconstruction error over all test samples is 0.9%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46FD9-F493-6B4C-95E0-1B043BD065FE}"/>
              </a:ext>
            </a:extLst>
          </p:cNvPr>
          <p:cNvSpPr txBox="1"/>
          <p:nvPr/>
        </p:nvSpPr>
        <p:spPr>
          <a:xfrm>
            <a:off x="8844725" y="3673016"/>
            <a:ext cx="398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 High uncertainty in temperature transition zones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77E3-3B43-0848-871F-DC479783A6C2}"/>
              </a:ext>
            </a:extLst>
          </p:cNvPr>
          <p:cNvSpPr txBox="1"/>
          <p:nvPr/>
        </p:nvSpPr>
        <p:spPr>
          <a:xfrm>
            <a:off x="1391477" y="4704522"/>
            <a:ext cx="1007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Secondary side temperature profile reconstructed from 3 constrained sensors results in a maximum reconstruction error of 0.9 % over all test samples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and the maximum uncertainty in reconstruction for noisy sensor measurements is 0.01 °F (c).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1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B83E-1243-A249-9B3D-C1364A92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1541"/>
          </a:xfrm>
        </p:spPr>
        <p:txBody>
          <a:bodyPr/>
          <a:lstStyle/>
          <a:p>
            <a:r>
              <a:rPr lang="en-US" dirty="0"/>
              <a:t>1D Steam Generator Heat Flux Modeling Results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1BFD649-BFCE-7D41-86B1-46B3D7F7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4" y="950143"/>
            <a:ext cx="4146443" cy="5278179"/>
          </a:xfrm>
          <a:prstGeom prst="rect">
            <a:avLst/>
          </a:prstGeom>
        </p:spPr>
      </p:pic>
      <p:pic>
        <p:nvPicPr>
          <p:cNvPr id="7" name="Picture 6" descr="A graph with blue lines and a black line&#10;&#10;Description automatically generated with medium confidence">
            <a:extLst>
              <a:ext uri="{FF2B5EF4-FFF2-40B4-BE49-F238E27FC236}">
                <a16:creationId xmlns:a16="http://schemas.microsoft.com/office/drawing/2014/main" id="{C9B01E78-8913-EA49-9D65-4AC079F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2" y="2801269"/>
            <a:ext cx="4815622" cy="300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635E2-027F-3E49-B043-6AD77B56B2CD}"/>
              </a:ext>
            </a:extLst>
          </p:cNvPr>
          <p:cNvSpPr txBox="1"/>
          <p:nvPr/>
        </p:nvSpPr>
        <p:spPr>
          <a:xfrm>
            <a:off x="4595190" y="1046943"/>
            <a:ext cx="7398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leading three POD modes of secondary side temperature capture 99 % of energy content and provide accurate reconstructions of temperature fields. The first POD mode captures the secondary side temperature profile whereas the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POD mode captures variation in the heat flux that cause changes in temperature along the normalized z coordinates in the steam generator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2FAD4-2E25-0D42-8B65-B5A6F4F8AB5C}"/>
              </a:ext>
            </a:extLst>
          </p:cNvPr>
          <p:cNvSpPr txBox="1"/>
          <p:nvPr/>
        </p:nvSpPr>
        <p:spPr>
          <a:xfrm>
            <a:off x="5274365" y="5811057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Heat Flux inferred from reconstructed temperature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969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DT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79500"/>
            <a:ext cx="8258175" cy="48085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980A8-EC22-6E79-456C-163A02352C5F}"/>
              </a:ext>
            </a:extLst>
          </p:cNvPr>
          <p:cNvGrpSpPr/>
          <p:nvPr/>
        </p:nvGrpSpPr>
        <p:grpSpPr>
          <a:xfrm>
            <a:off x="4906727" y="31622"/>
            <a:ext cx="6981627" cy="6888690"/>
            <a:chOff x="5351572" y="210896"/>
            <a:chExt cx="6351545" cy="63759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FF332B-58F1-0ADD-9835-EE9FAC2D25EA}"/>
                </a:ext>
              </a:extLst>
            </p:cNvPr>
            <p:cNvSpPr/>
            <p:nvPr/>
          </p:nvSpPr>
          <p:spPr bwMode="auto">
            <a:xfrm>
              <a:off x="5351572" y="5400856"/>
              <a:ext cx="263611" cy="238897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78913E5F-D8A1-BFDA-607D-CD1D74DEE49B}"/>
                </a:ext>
              </a:extLst>
            </p:cNvPr>
            <p:cNvSpPr/>
            <p:nvPr/>
          </p:nvSpPr>
          <p:spPr bwMode="auto">
            <a:xfrm>
              <a:off x="5615182" y="2019095"/>
              <a:ext cx="2304642" cy="6425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C6E269-A7F2-8675-FFFB-B240B58A8BBD}"/>
                </a:ext>
              </a:extLst>
            </p:cNvPr>
            <p:cNvSpPr/>
            <p:nvPr/>
          </p:nvSpPr>
          <p:spPr>
            <a:xfrm>
              <a:off x="8184426" y="451364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Reliability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850887-B4BD-3814-C3D0-7D36DFF98E24}"/>
                </a:ext>
              </a:extLst>
            </p:cNvPr>
            <p:cNvSpPr/>
            <p:nvPr/>
          </p:nvSpPr>
          <p:spPr>
            <a:xfrm rot="869765">
              <a:off x="9173968" y="923535"/>
              <a:ext cx="264336" cy="304382"/>
            </a:xfrm>
            <a:custGeom>
              <a:avLst/>
              <a:gdLst>
                <a:gd name="connsiteX0" fmla="*/ 0 w 264336"/>
                <a:gd name="connsiteY0" fmla="*/ 60876 h 304382"/>
                <a:gd name="connsiteX1" fmla="*/ 132168 w 264336"/>
                <a:gd name="connsiteY1" fmla="*/ 60876 h 304382"/>
                <a:gd name="connsiteX2" fmla="*/ 132168 w 264336"/>
                <a:gd name="connsiteY2" fmla="*/ 0 h 304382"/>
                <a:gd name="connsiteX3" fmla="*/ 264336 w 264336"/>
                <a:gd name="connsiteY3" fmla="*/ 152191 h 304382"/>
                <a:gd name="connsiteX4" fmla="*/ 132168 w 264336"/>
                <a:gd name="connsiteY4" fmla="*/ 304382 h 304382"/>
                <a:gd name="connsiteX5" fmla="*/ 132168 w 264336"/>
                <a:gd name="connsiteY5" fmla="*/ 243506 h 304382"/>
                <a:gd name="connsiteX6" fmla="*/ 0 w 264336"/>
                <a:gd name="connsiteY6" fmla="*/ 243506 h 304382"/>
                <a:gd name="connsiteX7" fmla="*/ 0 w 26433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36" h="304382">
                  <a:moveTo>
                    <a:pt x="0" y="60876"/>
                  </a:moveTo>
                  <a:lnTo>
                    <a:pt x="132168" y="60876"/>
                  </a:lnTo>
                  <a:lnTo>
                    <a:pt x="132168" y="0"/>
                  </a:lnTo>
                  <a:lnTo>
                    <a:pt x="264336" y="152191"/>
                  </a:lnTo>
                  <a:lnTo>
                    <a:pt x="132168" y="304382"/>
                  </a:lnTo>
                  <a:lnTo>
                    <a:pt x="132168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930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8CEFC6-A58C-7F27-851E-004EBCB0CAB2}"/>
                </a:ext>
              </a:extLst>
            </p:cNvPr>
            <p:cNvSpPr/>
            <p:nvPr/>
          </p:nvSpPr>
          <p:spPr>
            <a:xfrm>
              <a:off x="9540458" y="801959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3506" tIns="143506" rIns="143506" bIns="143506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Un]supervised Learning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837B6-3F22-D68C-1FF6-CFABF53783EA}"/>
                </a:ext>
              </a:extLst>
            </p:cNvPr>
            <p:cNvSpPr/>
            <p:nvPr/>
          </p:nvSpPr>
          <p:spPr>
            <a:xfrm rot="2787609">
              <a:off x="10331009" y="1575051"/>
              <a:ext cx="222302" cy="304382"/>
            </a:xfrm>
            <a:custGeom>
              <a:avLst/>
              <a:gdLst>
                <a:gd name="connsiteX0" fmla="*/ 0 w 222302"/>
                <a:gd name="connsiteY0" fmla="*/ 60876 h 304382"/>
                <a:gd name="connsiteX1" fmla="*/ 111151 w 222302"/>
                <a:gd name="connsiteY1" fmla="*/ 60876 h 304382"/>
                <a:gd name="connsiteX2" fmla="*/ 111151 w 222302"/>
                <a:gd name="connsiteY2" fmla="*/ 0 h 304382"/>
                <a:gd name="connsiteX3" fmla="*/ 222302 w 222302"/>
                <a:gd name="connsiteY3" fmla="*/ 152191 h 304382"/>
                <a:gd name="connsiteX4" fmla="*/ 111151 w 222302"/>
                <a:gd name="connsiteY4" fmla="*/ 304382 h 304382"/>
                <a:gd name="connsiteX5" fmla="*/ 111151 w 222302"/>
                <a:gd name="connsiteY5" fmla="*/ 243506 h 304382"/>
                <a:gd name="connsiteX6" fmla="*/ 0 w 222302"/>
                <a:gd name="connsiteY6" fmla="*/ 243506 h 304382"/>
                <a:gd name="connsiteX7" fmla="*/ 0 w 222302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302" h="304382">
                  <a:moveTo>
                    <a:pt x="0" y="60876"/>
                  </a:moveTo>
                  <a:lnTo>
                    <a:pt x="111151" y="60876"/>
                  </a:lnTo>
                  <a:lnTo>
                    <a:pt x="111151" y="0"/>
                  </a:lnTo>
                  <a:lnTo>
                    <a:pt x="222302" y="152191"/>
                  </a:lnTo>
                  <a:lnTo>
                    <a:pt x="111151" y="304382"/>
                  </a:lnTo>
                  <a:lnTo>
                    <a:pt x="111151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6669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9602A03-59F7-E622-79C1-98C614715EDB}"/>
                </a:ext>
              </a:extLst>
            </p:cNvPr>
            <p:cNvSpPr/>
            <p:nvPr/>
          </p:nvSpPr>
          <p:spPr>
            <a:xfrm>
              <a:off x="10450657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Sparse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DF503F-E23C-9276-51BB-B43BD19A2BE4}"/>
                </a:ext>
              </a:extLst>
            </p:cNvPr>
            <p:cNvSpPr/>
            <p:nvPr/>
          </p:nvSpPr>
          <p:spPr>
            <a:xfrm rot="4500000">
              <a:off x="10955167" y="2706164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02658ED-78B0-AE0B-B563-445AC07DE516}"/>
                </a:ext>
              </a:extLst>
            </p:cNvPr>
            <p:cNvSpPr/>
            <p:nvPr/>
          </p:nvSpPr>
          <p:spPr>
            <a:xfrm>
              <a:off x="10801244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ED36703-8B14-301C-B671-81E487B2C20B}"/>
                </a:ext>
              </a:extLst>
            </p:cNvPr>
            <p:cNvSpPr/>
            <p:nvPr/>
          </p:nvSpPr>
          <p:spPr>
            <a:xfrm rot="17100000">
              <a:off x="10958681" y="4014573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CA8C260-8132-4C17-191B-152F84C535FF}"/>
                </a:ext>
              </a:extLst>
            </p:cNvPr>
            <p:cNvSpPr/>
            <p:nvPr/>
          </p:nvSpPr>
          <p:spPr>
            <a:xfrm>
              <a:off x="10450657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VV&amp;Q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C7198A-A4FA-C855-03A1-084EF9DB70F3}"/>
                </a:ext>
              </a:extLst>
            </p:cNvPr>
            <p:cNvSpPr/>
            <p:nvPr/>
          </p:nvSpPr>
          <p:spPr>
            <a:xfrm rot="18900000">
              <a:off x="10307521" y="5149445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8960AFD-4B7B-899C-B478-388D8F0D9267}"/>
                </a:ext>
              </a:extLst>
            </p:cNvPr>
            <p:cNvSpPr/>
            <p:nvPr/>
          </p:nvSpPr>
          <p:spPr>
            <a:xfrm>
              <a:off x="9492835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DB4C6A5-B59C-283B-8626-08F33BFF6E15}"/>
                </a:ext>
              </a:extLst>
            </p:cNvPr>
            <p:cNvSpPr/>
            <p:nvPr/>
          </p:nvSpPr>
          <p:spPr>
            <a:xfrm rot="20700000">
              <a:off x="9176163" y="5806694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FD81B-771C-C98E-C4F9-4066DBA1F3CC}"/>
                </a:ext>
              </a:extLst>
            </p:cNvPr>
            <p:cNvSpPr/>
            <p:nvPr/>
          </p:nvSpPr>
          <p:spPr>
            <a:xfrm>
              <a:off x="8184426" y="5685000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Optimization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553EEE3-571A-E9D0-D3C9-7261EA2AA8B8}"/>
                </a:ext>
              </a:extLst>
            </p:cNvPr>
            <p:cNvSpPr/>
            <p:nvPr/>
          </p:nvSpPr>
          <p:spPr>
            <a:xfrm rot="900000">
              <a:off x="7867754" y="5810210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1E0184E-F861-2DF1-AF73-21FBF1F48A89}"/>
                </a:ext>
              </a:extLst>
            </p:cNvPr>
            <p:cNvSpPr/>
            <p:nvPr/>
          </p:nvSpPr>
          <p:spPr>
            <a:xfrm>
              <a:off x="6876016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5A82CE-FEFA-0C5C-1EA5-05582F64213D}"/>
                </a:ext>
              </a:extLst>
            </p:cNvPr>
            <p:cNvSpPr/>
            <p:nvPr/>
          </p:nvSpPr>
          <p:spPr>
            <a:xfrm rot="2700000">
              <a:off x="6732881" y="5159049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F19D9-4435-6AF7-A5FD-C95CBA11B6F7}"/>
                </a:ext>
              </a:extLst>
            </p:cNvPr>
            <p:cNvSpPr/>
            <p:nvPr/>
          </p:nvSpPr>
          <p:spPr>
            <a:xfrm>
              <a:off x="5918195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Economical Modeling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88BEC2B-ABC4-FC12-DB54-E444AB536AE3}"/>
                </a:ext>
              </a:extLst>
            </p:cNvPr>
            <p:cNvSpPr/>
            <p:nvPr/>
          </p:nvSpPr>
          <p:spPr>
            <a:xfrm rot="4500000">
              <a:off x="6075632" y="402769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5" rIns="-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B1EC63-4C45-5747-7E5B-2BA47D320B30}"/>
                </a:ext>
              </a:extLst>
            </p:cNvPr>
            <p:cNvSpPr/>
            <p:nvPr/>
          </p:nvSpPr>
          <p:spPr>
            <a:xfrm>
              <a:off x="5567607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Model/data assimilation/adjustment</a:t>
              </a: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688F19-48BD-8A5E-643F-25DE33B7ED08}"/>
                </a:ext>
              </a:extLst>
            </p:cNvPr>
            <p:cNvSpPr/>
            <p:nvPr/>
          </p:nvSpPr>
          <p:spPr>
            <a:xfrm rot="17100000">
              <a:off x="6072117" y="2719282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5" rIns="71978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F1DB995-E2C2-4838-69F4-8D72256AA6DC}"/>
                </a:ext>
              </a:extLst>
            </p:cNvPr>
            <p:cNvSpPr/>
            <p:nvPr/>
          </p:nvSpPr>
          <p:spPr>
            <a:xfrm>
              <a:off x="5918195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Cyber Resilience and DSP/TSA</a:t>
              </a: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0CF455C-73C8-FD6A-3646-333417F322DC}"/>
                </a:ext>
              </a:extLst>
            </p:cNvPr>
            <p:cNvSpPr/>
            <p:nvPr/>
          </p:nvSpPr>
          <p:spPr>
            <a:xfrm rot="18900000">
              <a:off x="6723278" y="1584409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0876" rIns="71977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41B88B-FC9E-4350-87BE-53AF3896844C}"/>
                </a:ext>
              </a:extLst>
            </p:cNvPr>
            <p:cNvSpPr/>
            <p:nvPr/>
          </p:nvSpPr>
          <p:spPr>
            <a:xfrm>
              <a:off x="6876016" y="80195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Predictive Control (MPC)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20C0CE-A5A9-27F9-D6C7-D80B714EE587}"/>
                </a:ext>
              </a:extLst>
            </p:cNvPr>
            <p:cNvSpPr/>
            <p:nvPr/>
          </p:nvSpPr>
          <p:spPr>
            <a:xfrm rot="20700000">
              <a:off x="7854636" y="92716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7" name="Picture 76" descr="A picture containing text, clipart&#10;&#10;Description automatically generated">
              <a:hlinkClick r:id="rId3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CD5DAA8-3AC5-730D-C07A-92D4E79E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233" y="2573448"/>
              <a:ext cx="2206208" cy="941832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24076-D2B0-78F6-3816-6D671F51DD08}"/>
                </a:ext>
              </a:extLst>
            </p:cNvPr>
            <p:cNvSpPr/>
            <p:nvPr/>
          </p:nvSpPr>
          <p:spPr>
            <a:xfrm>
              <a:off x="10174286" y="22313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SPSL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4725D-9837-F872-F37E-3B9225E72C0D}"/>
                </a:ext>
              </a:extLst>
            </p:cNvPr>
            <p:cNvSpPr/>
            <p:nvPr/>
          </p:nvSpPr>
          <p:spPr>
            <a:xfrm>
              <a:off x="8309986" y="10635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ML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A4FECF-F0E4-6F12-377C-3D02E2734D24}"/>
                </a:ext>
              </a:extLst>
            </p:cNvPr>
            <p:cNvSpPr/>
            <p:nvPr/>
          </p:nvSpPr>
          <p:spPr>
            <a:xfrm>
              <a:off x="7833719" y="21089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ORNL AGING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24BBD26-4B8F-7425-41A9-A0E5D95A861F}"/>
                </a:ext>
              </a:extLst>
            </p:cNvPr>
            <p:cNvSpPr/>
            <p:nvPr/>
          </p:nvSpPr>
          <p:spPr>
            <a:xfrm>
              <a:off x="8773426" y="21436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SRAW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7AA9C5-08C7-4989-CE96-21195B26E625}"/>
                </a:ext>
              </a:extLst>
            </p:cNvPr>
            <p:cNvSpPr/>
            <p:nvPr/>
          </p:nvSpPr>
          <p:spPr>
            <a:xfrm>
              <a:off x="6560228" y="2173297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3C8BBD-3A02-7916-595C-AE160CF5EA96}"/>
                </a:ext>
              </a:extLst>
            </p:cNvPr>
            <p:cNvSpPr/>
            <p:nvPr/>
          </p:nvSpPr>
          <p:spPr>
            <a:xfrm>
              <a:off x="10235041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VISP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19FBFD-F139-EE37-5AF8-168DBE8FC093}"/>
                </a:ext>
              </a:extLst>
            </p:cNvPr>
            <p:cNvSpPr/>
            <p:nvPr/>
          </p:nvSpPr>
          <p:spPr>
            <a:xfrm>
              <a:off x="10960084" y="4991200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ANL FARM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7583DA-4303-1C2F-F312-C9CFA89A7F83}"/>
                </a:ext>
              </a:extLst>
            </p:cNvPr>
            <p:cNvSpPr/>
            <p:nvPr/>
          </p:nvSpPr>
          <p:spPr>
            <a:xfrm>
              <a:off x="5745818" y="4993959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LOGOS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056DEB-DF0D-BA38-3F45-C9B9DC90DE34}"/>
                </a:ext>
              </a:extLst>
            </p:cNvPr>
            <p:cNvSpPr/>
            <p:nvPr/>
          </p:nvSpPr>
          <p:spPr>
            <a:xfrm>
              <a:off x="6471065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TEAL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36389A6-121D-4A3D-C164-161328512850}"/>
                </a:ext>
              </a:extLst>
            </p:cNvPr>
            <p:cNvSpPr/>
            <p:nvPr/>
          </p:nvSpPr>
          <p:spPr>
            <a:xfrm>
              <a:off x="8308387" y="5278464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HERON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E9FCDA0-0D9D-880A-E331-58E72C5C259E}"/>
              </a:ext>
            </a:extLst>
          </p:cNvPr>
          <p:cNvSpPr txBox="1"/>
          <p:nvPr/>
        </p:nvSpPr>
        <p:spPr>
          <a:xfrm>
            <a:off x="10306153" y="29332"/>
            <a:ext cx="188370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Capability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3F1C1-D0F4-F1DD-971B-FC5555EEC777}"/>
              </a:ext>
            </a:extLst>
          </p:cNvPr>
          <p:cNvSpPr txBox="1"/>
          <p:nvPr/>
        </p:nvSpPr>
        <p:spPr>
          <a:xfrm>
            <a:off x="6372192" y="3876056"/>
            <a:ext cx="444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https://github.com/idaholab/raven/wiki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448D34-A7FF-FB61-48B7-FF86794F6EAD}"/>
              </a:ext>
            </a:extLst>
          </p:cNvPr>
          <p:cNvSpPr txBox="1"/>
          <p:nvPr/>
        </p:nvSpPr>
        <p:spPr>
          <a:xfrm>
            <a:off x="10313657" y="369215"/>
            <a:ext cx="1876205" cy="338554"/>
          </a:xfrm>
          <a:prstGeom prst="rect">
            <a:avLst/>
          </a:prstGeom>
          <a:solidFill>
            <a:srgbClr val="EAA3B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RAVEN Plugin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366D6B-3DA1-4489-7EE0-13662944B296}"/>
              </a:ext>
            </a:extLst>
          </p:cNvPr>
          <p:cNvSpPr txBox="1"/>
          <p:nvPr/>
        </p:nvSpPr>
        <p:spPr>
          <a:xfrm>
            <a:off x="10307325" y="710455"/>
            <a:ext cx="1883709" cy="338554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 capability</a:t>
            </a:r>
          </a:p>
        </p:txBody>
      </p:sp>
      <p:pic>
        <p:nvPicPr>
          <p:cNvPr id="6" name="Picture 5" descr="A black and gold sign with white text&#10;&#10;Description automatically generated">
            <a:extLst>
              <a:ext uri="{FF2B5EF4-FFF2-40B4-BE49-F238E27FC236}">
                <a16:creationId xmlns:a16="http://schemas.microsoft.com/office/drawing/2014/main" id="{B83DE42D-51DC-8657-9EBE-466A3A8C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150" y="4271207"/>
            <a:ext cx="928819" cy="1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5597-E57C-BD27-0016-CDF91415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6946" y="3988866"/>
            <a:ext cx="3051284" cy="257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ECD8-F854-4BF5-C08E-472865C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6109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432F-BEBA-CB2F-F3E0-B2702DEA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4CB827-C6AA-E9CF-0FA3-92B3A113DAF8}"/>
              </a:ext>
            </a:extLst>
          </p:cNvPr>
          <p:cNvSpPr txBox="1">
            <a:spLocks/>
          </p:cNvSpPr>
          <p:nvPr/>
        </p:nvSpPr>
        <p:spPr>
          <a:xfrm>
            <a:off x="1570384" y="2009561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BFD33C-356A-9D6A-7EB1-0041B7932AAD}"/>
              </a:ext>
            </a:extLst>
          </p:cNvPr>
          <p:cNvSpPr txBox="1">
            <a:spLocks/>
          </p:cNvSpPr>
          <p:nvPr/>
        </p:nvSpPr>
        <p:spPr>
          <a:xfrm>
            <a:off x="838201" y="1043837"/>
            <a:ext cx="11208025" cy="26652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 sensor placement for multi-class classification,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accident 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(Loss of Coolant Accident (LOCA), loss of power,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Mutual Information and Entropy-based metrics for sensor placement.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sensor selection to other feature selection algorithms and utilize them to improve selection of sensors.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Measuring a certain field of interest (e.g., temperature) and inferring another field of interest (e.g., velocity).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Anomaly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 decomposition instead of Singular value decomposition (SVD) when we have time and samples.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Implementing constrained sensor placement in RAVEN.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748-A512-F941-B4FD-1E27FB4F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r="57833" b="52491"/>
          <a:stretch/>
        </p:blipFill>
        <p:spPr>
          <a:xfrm>
            <a:off x="6442213" y="4255588"/>
            <a:ext cx="3680775" cy="204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99838-1B7D-DC81-34C3-54FBA68DA040}"/>
              </a:ext>
            </a:extLst>
          </p:cNvPr>
          <p:cNvSpPr txBox="1"/>
          <p:nvPr/>
        </p:nvSpPr>
        <p:spPr>
          <a:xfrm>
            <a:off x="3119706" y="6492875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98613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Krithika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Manohar, J Nathan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Kutz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Steven L Brunton. “Optimal sensor and actuator selection using balanced model reduction”. In: IEEE Transactions on Automatic Control 67.4 (2021), pp. 2108–2115. 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Estrada-Perez, C.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S.,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Cogliati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J.,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Skifton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R. S., ... &amp; Manohar, K. (2024). “Constrained optimization of sensor placement for nuclear digital twins.” IEEE Sensors Journal. (published 02/28/2024)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M. G. Abdo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K. Manohar. “Optimal Sparse Sensor Placement with Adaptive Constraints for Nuclear Digital Twins." 75th Annual Meeting of the APS Division of Fluid Dynamics (APS DFD 2022) November 20-22, 2022, Indianapolis, IN.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DICE 2024: presentation about applications of sparse sensing in nuclear digital twins.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Manohar K. “Data-Driven Sensor Placement for Nuclear Reactor Transient Analyses in Digital Twins”. Bulletin of the American Physical Society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 Institute in Dynamic Systems CTF workshop (Sponsored by NSF)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PHSOR 2024,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Scintific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ML workshop: “Sparse sensing and Sparse Learning for Nuclear Digital Twins.”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51572" y="5400856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15182" y="2019095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87310" y="363484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34186" y="36489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Risk/</a:t>
            </a:r>
          </a:p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23728" y="837066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80279" y="71549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ML/AI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80769" y="1488582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0417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04927" y="261969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51004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08441" y="3928104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0417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Validation, Verification and Qualification (VVQ)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57281" y="5062976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42595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25923" y="5720225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34186" y="5598531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17514" y="5723741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25776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82641" y="5072580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67955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25392" y="394122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17367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Model/data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assimilationadjustment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21877" y="2632813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67955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73038" y="149794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25776" y="71548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Predictive Control (MPC)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04396" y="84069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399990" y="1286015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20945" y="2396464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3FF28-E207-EB59-F076-36E5E3B57C49}"/>
              </a:ext>
            </a:extLst>
          </p:cNvPr>
          <p:cNvSpPr txBox="1"/>
          <p:nvPr/>
        </p:nvSpPr>
        <p:spPr>
          <a:xfrm>
            <a:off x="713152" y="800949"/>
            <a:ext cx="66439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 Statement: Enable sparse sensing and sparse learning in nuclear digital twins through reconstruction of reactor core flow fields, using optimal sensor placement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 constraints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DD1CB3-80C2-0B7C-F9F0-43C144F3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43" y="344401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Unique Capability: Sparse Sensing</a:t>
            </a:r>
          </a:p>
        </p:txBody>
      </p:sp>
      <p:pic>
        <p:nvPicPr>
          <p:cNvPr id="35" name="Picture Placeholder 5" descr="Picture Placeholder 5">
            <a:extLst>
              <a:ext uri="{FF2B5EF4-FFF2-40B4-BE49-F238E27FC236}">
                <a16:creationId xmlns:a16="http://schemas.microsoft.com/office/drawing/2014/main" id="{136C6B7F-7D4E-2142-8783-27A7CDF2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7" t="7123" r="45501" b="7123"/>
          <a:stretch>
            <a:fillRect/>
          </a:stretch>
        </p:blipFill>
        <p:spPr>
          <a:xfrm>
            <a:off x="186238" y="2688611"/>
            <a:ext cx="3446733" cy="2999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Opti-TWIST Capsule">
            <a:extLst>
              <a:ext uri="{FF2B5EF4-FFF2-40B4-BE49-F238E27FC236}">
                <a16:creationId xmlns:a16="http://schemas.microsoft.com/office/drawing/2014/main" id="{D87FD909-8825-9126-917C-A431EAC703C1}"/>
              </a:ext>
            </a:extLst>
          </p:cNvPr>
          <p:cNvSpPr txBox="1"/>
          <p:nvPr/>
        </p:nvSpPr>
        <p:spPr>
          <a:xfrm>
            <a:off x="1537045" y="2751266"/>
            <a:ext cx="2233515" cy="242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2860" tIns="22860" rIns="22860" bIns="22860" numCol="1" anchor="t">
            <a:noAutofit/>
          </a:bodyPr>
          <a:lstStyle>
            <a:lvl1pPr algn="l" defTabSz="9144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Opti-TWIST Capsule </a:t>
            </a:r>
          </a:p>
        </p:txBody>
      </p:sp>
      <p:pic>
        <p:nvPicPr>
          <p:cNvPr id="38" name="Picture Placeholder 5" descr="Picture Placeholder 5">
            <a:extLst>
              <a:ext uri="{FF2B5EF4-FFF2-40B4-BE49-F238E27FC236}">
                <a16:creationId xmlns:a16="http://schemas.microsoft.com/office/drawing/2014/main" id="{74246A37-AC54-6AE2-C63E-7D50892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18" t="10765" r="14293" b="19829"/>
          <a:stretch>
            <a:fillRect/>
          </a:stretch>
        </p:blipFill>
        <p:spPr>
          <a:xfrm>
            <a:off x="3481909" y="1895175"/>
            <a:ext cx="1911378" cy="37948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8" descr="Picture 18">
            <a:extLst>
              <a:ext uri="{FF2B5EF4-FFF2-40B4-BE49-F238E27FC236}">
                <a16:creationId xmlns:a16="http://schemas.microsoft.com/office/drawing/2014/main" id="{8CCAECF5-624B-FE2E-536A-B71D67502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537" y="1723202"/>
            <a:ext cx="577503" cy="32287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Heater">
            <a:extLst>
              <a:ext uri="{FF2B5EF4-FFF2-40B4-BE49-F238E27FC236}">
                <a16:creationId xmlns:a16="http://schemas.microsoft.com/office/drawing/2014/main" id="{4E30E5BA-1120-BED2-7848-BE17E43A17C0}"/>
              </a:ext>
            </a:extLst>
          </p:cNvPr>
          <p:cNvSpPr txBox="1"/>
          <p:nvPr/>
        </p:nvSpPr>
        <p:spPr>
          <a:xfrm>
            <a:off x="7593396" y="3647469"/>
            <a:ext cx="45719" cy="26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26" descr="Picture 26">
            <a:extLst>
              <a:ext uri="{FF2B5EF4-FFF2-40B4-BE49-F238E27FC236}">
                <a16:creationId xmlns:a16="http://schemas.microsoft.com/office/drawing/2014/main" id="{4BCAF52F-7500-5436-63A2-E991A4C1B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38" t="3287" r="81575" b="50620"/>
          <a:stretch>
            <a:fillRect/>
          </a:stretch>
        </p:blipFill>
        <p:spPr>
          <a:xfrm>
            <a:off x="8685156" y="1749884"/>
            <a:ext cx="1384212" cy="33691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/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n = All possible sensor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 = Selected sensors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Constrained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 = Maximum sensors in Constrained region  </a:t>
                </a:r>
              </a:p>
            </p:txBody>
          </p:sp>
        </mc:Choice>
        <mc:Fallback xmlns="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blipFill>
                <a:blip r:embed="rId7"/>
                <a:stretch>
                  <a:fillRect l="-120000" t="-1223810" r="-420000" b="-123015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7A50C66C-7A19-A9A9-B384-CBC6A61F37AC}"/>
              </a:ext>
            </a:extLst>
          </p:cNvPr>
          <p:cNvSpPr/>
          <p:nvPr/>
        </p:nvSpPr>
        <p:spPr>
          <a:xfrm>
            <a:off x="8646895" y="2748183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4676D5A3-D0C5-22C1-BA0D-5542AB7AE24A}"/>
              </a:ext>
            </a:extLst>
          </p:cNvPr>
          <p:cNvSpPr/>
          <p:nvPr/>
        </p:nvSpPr>
        <p:spPr>
          <a:xfrm>
            <a:off x="8646895" y="4973585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6" y="510424"/>
            <a:ext cx="10415648" cy="1008797"/>
          </a:xfrm>
        </p:spPr>
        <p:txBody>
          <a:bodyPr>
            <a:normAutofit/>
          </a:bodyPr>
          <a:lstStyle/>
          <a:p>
            <a:r>
              <a:rPr lang="en-US"/>
              <a:t>OPTI-TWIST Prototype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CF2CA5-E024-9FE8-4B81-5B46C3ED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290" y="1024448"/>
            <a:ext cx="9327420" cy="5284575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343FA0-6528-3807-EC3E-D6E4A25F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4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116955"/>
            <a:ext cx="506006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815" y="1854978"/>
            <a:ext cx="6101538" cy="390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B328A-CDCC-7536-D933-CE06633CB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1050" y="199838"/>
            <a:ext cx="2875394" cy="1803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6AD6CB-8C9F-5011-B56C-A44B738F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57625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rgbClr val="15ADEB">
                <a:alpha val="9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815" y="3605280"/>
            <a:ext cx="6101538" cy="238810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DBC8118-F1F6-DE5B-4774-15A0E43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9" y="1154031"/>
            <a:ext cx="3442224" cy="257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00CCB-3AB3-B22C-2473-37553C79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3551" y="1154030"/>
            <a:ext cx="3505344" cy="21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10328199" y="6692127"/>
            <a:ext cx="1650442" cy="17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 courtesy : Idaho National Laboratory (INL)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C5E6-E4AE-967E-B3B4-73B151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454543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Model Calibration Experiment(s)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D496E5E-48CD-CEA5-FDCA-8DC86D7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EBFE0F0A-D104-8A6D-268C-DDC4210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7" y="2553602"/>
            <a:ext cx="2533354" cy="1140009"/>
          </a:xfrm>
          <a:prstGeom prst="rect">
            <a:avLst/>
          </a:prstGeom>
        </p:spPr>
      </p:pic>
      <p:pic>
        <p:nvPicPr>
          <p:cNvPr id="6" name="Picture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C8FC91ED-854C-4854-2B46-2DDD0CFE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45595" y="2655532"/>
            <a:ext cx="3934330" cy="1772010"/>
          </a:xfrm>
          <a:prstGeom prst="rect">
            <a:avLst/>
          </a:prstGeom>
        </p:spPr>
      </p:pic>
      <p:pic>
        <p:nvPicPr>
          <p:cNvPr id="9" name="Picture 8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CACD2F9F-C5B5-61F1-71D4-4FF5ABD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757" y="4276498"/>
            <a:ext cx="2443734" cy="1100650"/>
          </a:xfrm>
          <a:prstGeom prst="rect">
            <a:avLst/>
          </a:prstGeom>
        </p:spPr>
      </p:pic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CCFF09-0FAA-26BC-593C-CD2F45A3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" y="1279138"/>
            <a:ext cx="6794591" cy="42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043-6991-9742-8660-ECD6084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461815"/>
          </a:xfrm>
        </p:spPr>
        <p:txBody>
          <a:bodyPr/>
          <a:lstStyle/>
          <a:p>
            <a:r>
              <a:rPr lang="en-US" sz="2800" dirty="0"/>
              <a:t>Uncertainty Quantification – Reconstruction and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E9EFA-A4A1-8248-B6B2-21DF81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008198"/>
            <a:ext cx="10226895" cy="4968532"/>
          </a:xfrm>
          <a:prstGeom prst="rect">
            <a:avLst/>
          </a:prstGeom>
        </p:spPr>
      </p:pic>
      <p:pic>
        <p:nvPicPr>
          <p:cNvPr id="4" name="Picture 3" descr="A blue and black pole&#10;&#10;Description automatically generated with medium confidence">
            <a:extLst>
              <a:ext uri="{FF2B5EF4-FFF2-40B4-BE49-F238E27FC236}">
                <a16:creationId xmlns:a16="http://schemas.microsoft.com/office/drawing/2014/main" id="{F37DF828-334C-1FBE-5C8D-02E4B555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" y="1425345"/>
            <a:ext cx="644415" cy="281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738B9-E60D-7199-6CED-B702D0593193}"/>
              </a:ext>
            </a:extLst>
          </p:cNvPr>
          <p:cNvSpPr txBox="1"/>
          <p:nvPr/>
        </p:nvSpPr>
        <p:spPr>
          <a:xfrm>
            <a:off x="1226634" y="4616605"/>
            <a:ext cx="602166" cy="289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9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FD61F-E62C-AC7B-3E12-AC269F9A7BBB}"/>
              </a:ext>
            </a:extLst>
          </p:cNvPr>
          <p:cNvSpPr txBox="1">
            <a:spLocks/>
          </p:cNvSpPr>
          <p:nvPr/>
        </p:nvSpPr>
        <p:spPr>
          <a:xfrm>
            <a:off x="824950" y="965952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Reconstruction error decreases with more optimized sensors (unconstrained or constrained)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placements still suffer from high error even with additional sensors.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5318B-421C-2B20-375F-588254F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7351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32E2-E559-6536-49CB-0FFED9B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EC73C-C244-50D5-3030-99FA50A3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64" y="1709530"/>
            <a:ext cx="4568090" cy="4350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E03C9-FE3B-F0A7-15A1-79B8043EC060}"/>
              </a:ext>
            </a:extLst>
          </p:cNvPr>
          <p:cNvGrpSpPr/>
          <p:nvPr/>
        </p:nvGrpSpPr>
        <p:grpSpPr>
          <a:xfrm>
            <a:off x="6944497" y="2105257"/>
            <a:ext cx="4849940" cy="4153044"/>
            <a:chOff x="6599583" y="1590792"/>
            <a:chExt cx="5516217" cy="45375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7567-8670-D654-DBB9-98058D43A313}"/>
                </a:ext>
              </a:extLst>
            </p:cNvPr>
            <p:cNvSpPr/>
            <p:nvPr/>
          </p:nvSpPr>
          <p:spPr>
            <a:xfrm>
              <a:off x="6599583" y="1590792"/>
              <a:ext cx="5516217" cy="45375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AFBB047-EFC5-EA9E-A677-84B6D068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7254" y="1709530"/>
              <a:ext cx="5339656" cy="211731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F2A219-D9F5-FE3C-D463-AAF74042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372" y="3826846"/>
              <a:ext cx="5351538" cy="153990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AAFE05-4D7F-1E86-9632-4E6888889A09}"/>
                </a:ext>
              </a:extLst>
            </p:cNvPr>
            <p:cNvSpPr txBox="1">
              <a:spLocks/>
            </p:cNvSpPr>
            <p:nvPr/>
          </p:nvSpPr>
          <p:spPr>
            <a:xfrm>
              <a:off x="7017802" y="5462711"/>
              <a:ext cx="4666677" cy="569652"/>
            </a:xfrm>
            <a:prstGeom prst="rect">
              <a:avLst/>
            </a:prstGeom>
          </p:spPr>
          <p:txBody>
            <a:bodyPr vert="horz" lIns="0" tIns="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509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Implemented in RAVEN and PySensors (Open-source softwares) </a:t>
              </a:r>
            </a:p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C3156BC-47B3-3220-7B67-BF49174D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152" y="1608136"/>
            <a:ext cx="1022217" cy="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ED7726-4963-492E-94A9-D39640D2044A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0a6561d-8ad2-48c6-b10d-6c4d8e9afc2c"/>
    <ds:schemaRef ds:uri="http://www.w3.org/XML/1998/namespace"/>
    <ds:schemaRef ds:uri="http://purl.org/dc/terms/"/>
    <ds:schemaRef ds:uri="e6cba3a1-1013-472a-b3ba-ce16017401c5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1368</Words>
  <Application>Microsoft Macintosh PowerPoint</Application>
  <PresentationFormat>Widescreen</PresentationFormat>
  <Paragraphs>231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1_INL 2020</vt:lpstr>
      <vt:lpstr>2_Office Theme</vt:lpstr>
      <vt:lpstr>PowerPoint Presentation</vt:lpstr>
      <vt:lpstr>DT Capabilities</vt:lpstr>
      <vt:lpstr>Unique Capability: Sparse Sensing</vt:lpstr>
      <vt:lpstr>OPTI-TWIST Prototype</vt:lpstr>
      <vt:lpstr>Data warehouse</vt:lpstr>
      <vt:lpstr>Data warehouse</vt:lpstr>
      <vt:lpstr>Model Calibration Experiment(s)</vt:lpstr>
      <vt:lpstr>Uncertainty Quantification – Reconstruction and Heatmaps</vt:lpstr>
      <vt:lpstr>Conclusions</vt:lpstr>
      <vt:lpstr>Hands-on Session</vt:lpstr>
      <vt:lpstr>Hands-on session</vt:lpstr>
      <vt:lpstr>testSPSLOptiTwist.xml</vt:lpstr>
      <vt:lpstr>RAVEN RESULTS</vt:lpstr>
      <vt:lpstr>Industrial App. 1 - Nuclear Fuel Capsules</vt:lpstr>
      <vt:lpstr>TRISO Fuel Irradiation Experiment</vt:lpstr>
      <vt:lpstr>TRISO Fuel Temperature Reconstruction</vt:lpstr>
      <vt:lpstr>Industrial Application 2: Sensor Placement for Steam generator Design</vt:lpstr>
      <vt:lpstr>1D Steam Generator Temperature Modeling Results</vt:lpstr>
      <vt:lpstr>1D Steam Generator Heat Flux Modeling Results</vt:lpstr>
      <vt:lpstr>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2024-07-10T21:10:46Z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